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90" r:id="rId4"/>
    <p:sldId id="291" r:id="rId5"/>
    <p:sldId id="292" r:id="rId6"/>
    <p:sldId id="293" r:id="rId7"/>
    <p:sldId id="258" r:id="rId8"/>
    <p:sldId id="285" r:id="rId9"/>
    <p:sldId id="259" r:id="rId10"/>
    <p:sldId id="294" r:id="rId11"/>
    <p:sldId id="261" r:id="rId12"/>
    <p:sldId id="295" r:id="rId13"/>
    <p:sldId id="296" r:id="rId14"/>
    <p:sldId id="262" r:id="rId15"/>
    <p:sldId id="297" r:id="rId16"/>
    <p:sldId id="300" r:id="rId17"/>
    <p:sldId id="299" r:id="rId18"/>
    <p:sldId id="298" r:id="rId19"/>
    <p:sldId id="263" r:id="rId20"/>
    <p:sldId id="256" r:id="rId21"/>
    <p:sldId id="279" r:id="rId22"/>
    <p:sldId id="301" r:id="rId23"/>
    <p:sldId id="302" r:id="rId24"/>
    <p:sldId id="273" r:id="rId25"/>
    <p:sldId id="303" r:id="rId26"/>
    <p:sldId id="304" r:id="rId27"/>
    <p:sldId id="305" r:id="rId28"/>
    <p:sldId id="306" r:id="rId29"/>
    <p:sldId id="308" r:id="rId30"/>
    <p:sldId id="26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4108"/>
    <a:srgbClr val="E4E1C1"/>
    <a:srgbClr val="4D3225"/>
    <a:srgbClr val="8B672B"/>
    <a:srgbClr val="896E5B"/>
    <a:srgbClr val="F47A3B"/>
    <a:srgbClr val="865640"/>
    <a:srgbClr val="365874"/>
    <a:srgbClr val="FF5555"/>
    <a:srgbClr val="3B9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38DD9-C090-4322-B951-0EFC08E0E62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8291A17-753C-4E77-A936-4593B5CC886E}">
      <dgm:prSet custT="1"/>
      <dgm:spPr/>
      <dgm:t>
        <a:bodyPr/>
        <a:lstStyle/>
        <a:p>
          <a:r>
            <a:rPr lang="ru-RU" sz="2800" dirty="0"/>
            <a:t>Общая часть – корень </a:t>
          </a:r>
          <a:endParaRPr lang="en-US" sz="2800" dirty="0"/>
        </a:p>
      </dgm:t>
    </dgm:pt>
    <dgm:pt modelId="{7FBC6C09-7B19-47D2-8304-32AC3103F573}" type="parTrans" cxnId="{A9DB5527-BB89-4F34-8522-B4960665E13B}">
      <dgm:prSet/>
      <dgm:spPr/>
      <dgm:t>
        <a:bodyPr/>
        <a:lstStyle/>
        <a:p>
          <a:endParaRPr lang="en-US" sz="2800"/>
        </a:p>
      </dgm:t>
    </dgm:pt>
    <dgm:pt modelId="{824E8D04-A29A-4D79-A9B0-ADACC11312C1}" type="sibTrans" cxnId="{A9DB5527-BB89-4F34-8522-B4960665E13B}">
      <dgm:prSet/>
      <dgm:spPr/>
      <dgm:t>
        <a:bodyPr/>
        <a:lstStyle/>
        <a:p>
          <a:endParaRPr lang="en-US" sz="2800"/>
        </a:p>
      </dgm:t>
    </dgm:pt>
    <dgm:pt modelId="{0E4A5F06-7CE4-497C-8240-F60ED5BC796C}">
      <dgm:prSet custT="1"/>
      <dgm:spPr/>
      <dgm:t>
        <a:bodyPr/>
        <a:lstStyle/>
        <a:p>
          <a:r>
            <a:rPr lang="ru-RU" sz="2800"/>
            <a:t>Общее лексическое значение</a:t>
          </a:r>
          <a:endParaRPr lang="en-US" sz="2800"/>
        </a:p>
      </dgm:t>
    </dgm:pt>
    <dgm:pt modelId="{12B09FA0-9904-4598-B55D-69BCBDCDF9B6}" type="parTrans" cxnId="{287EA2B1-5BC4-4482-A3D9-59B08D934F44}">
      <dgm:prSet/>
      <dgm:spPr/>
      <dgm:t>
        <a:bodyPr/>
        <a:lstStyle/>
        <a:p>
          <a:endParaRPr lang="en-US" sz="2800"/>
        </a:p>
      </dgm:t>
    </dgm:pt>
    <dgm:pt modelId="{67BFC50F-E45B-4866-8F6F-14A82CB586FB}" type="sibTrans" cxnId="{287EA2B1-5BC4-4482-A3D9-59B08D934F44}">
      <dgm:prSet/>
      <dgm:spPr/>
      <dgm:t>
        <a:bodyPr/>
        <a:lstStyle/>
        <a:p>
          <a:endParaRPr lang="en-US" sz="2800"/>
        </a:p>
      </dgm:t>
    </dgm:pt>
    <dgm:pt modelId="{0C879F04-FBD7-4ECA-9040-2926A5DC2672}" type="pres">
      <dgm:prSet presAssocID="{00538DD9-C090-4322-B951-0EFC08E0E62C}" presName="linear" presStyleCnt="0">
        <dgm:presLayoutVars>
          <dgm:animLvl val="lvl"/>
          <dgm:resizeHandles val="exact"/>
        </dgm:presLayoutVars>
      </dgm:prSet>
      <dgm:spPr/>
    </dgm:pt>
    <dgm:pt modelId="{E82B4476-F90B-45BA-9D5D-1F959DED4550}" type="pres">
      <dgm:prSet presAssocID="{08291A17-753C-4E77-A936-4593B5CC88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FF79C9-F521-4288-9A2D-EB240977B3E0}" type="pres">
      <dgm:prSet presAssocID="{824E8D04-A29A-4D79-A9B0-ADACC11312C1}" presName="spacer" presStyleCnt="0"/>
      <dgm:spPr/>
    </dgm:pt>
    <dgm:pt modelId="{3DBE0479-F887-4CAB-89DA-06895369B217}" type="pres">
      <dgm:prSet presAssocID="{0E4A5F06-7CE4-497C-8240-F60ED5BC796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DB5527-BB89-4F34-8522-B4960665E13B}" srcId="{00538DD9-C090-4322-B951-0EFC08E0E62C}" destId="{08291A17-753C-4E77-A936-4593B5CC886E}" srcOrd="0" destOrd="0" parTransId="{7FBC6C09-7B19-47D2-8304-32AC3103F573}" sibTransId="{824E8D04-A29A-4D79-A9B0-ADACC11312C1}"/>
    <dgm:cxn modelId="{FBF38A8A-9BA4-401D-A0B3-66C4D82DA2F8}" type="presOf" srcId="{0E4A5F06-7CE4-497C-8240-F60ED5BC796C}" destId="{3DBE0479-F887-4CAB-89DA-06895369B217}" srcOrd="0" destOrd="0" presId="urn:microsoft.com/office/officeart/2005/8/layout/vList2"/>
    <dgm:cxn modelId="{50FE43A0-02B8-46B6-A8FA-690A2BC3B5D4}" type="presOf" srcId="{00538DD9-C090-4322-B951-0EFC08E0E62C}" destId="{0C879F04-FBD7-4ECA-9040-2926A5DC2672}" srcOrd="0" destOrd="0" presId="urn:microsoft.com/office/officeart/2005/8/layout/vList2"/>
    <dgm:cxn modelId="{287EA2B1-5BC4-4482-A3D9-59B08D934F44}" srcId="{00538DD9-C090-4322-B951-0EFC08E0E62C}" destId="{0E4A5F06-7CE4-497C-8240-F60ED5BC796C}" srcOrd="1" destOrd="0" parTransId="{12B09FA0-9904-4598-B55D-69BCBDCDF9B6}" sibTransId="{67BFC50F-E45B-4866-8F6F-14A82CB586FB}"/>
    <dgm:cxn modelId="{4379EADD-581D-4C9E-99B4-854547C7A427}" type="presOf" srcId="{08291A17-753C-4E77-A936-4593B5CC886E}" destId="{E82B4476-F90B-45BA-9D5D-1F959DED4550}" srcOrd="0" destOrd="0" presId="urn:microsoft.com/office/officeart/2005/8/layout/vList2"/>
    <dgm:cxn modelId="{B0A6B0A6-47DB-4141-9827-259DC82CB5A1}" type="presParOf" srcId="{0C879F04-FBD7-4ECA-9040-2926A5DC2672}" destId="{E82B4476-F90B-45BA-9D5D-1F959DED4550}" srcOrd="0" destOrd="0" presId="urn:microsoft.com/office/officeart/2005/8/layout/vList2"/>
    <dgm:cxn modelId="{DC4AED14-CE18-4A3B-8AB3-C7E78ECC1687}" type="presParOf" srcId="{0C879F04-FBD7-4ECA-9040-2926A5DC2672}" destId="{C1FF79C9-F521-4288-9A2D-EB240977B3E0}" srcOrd="1" destOrd="0" presId="urn:microsoft.com/office/officeart/2005/8/layout/vList2"/>
    <dgm:cxn modelId="{25B1892C-1606-404F-A4E4-9067D8CFDE71}" type="presParOf" srcId="{0C879F04-FBD7-4ECA-9040-2926A5DC2672}" destId="{3DBE0479-F887-4CAB-89DA-06895369B2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B4476-F90B-45BA-9D5D-1F959DED4550}">
      <dsp:nvSpPr>
        <dsp:cNvPr id="0" name=""/>
        <dsp:cNvSpPr/>
      </dsp:nvSpPr>
      <dsp:spPr>
        <a:xfrm>
          <a:off x="0" y="9244"/>
          <a:ext cx="10234821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Общая часть – корень </a:t>
          </a:r>
          <a:endParaRPr lang="en-US" sz="2800" kern="1200" dirty="0"/>
        </a:p>
      </dsp:txBody>
      <dsp:txXfrm>
        <a:off x="38381" y="47625"/>
        <a:ext cx="10158059" cy="709478"/>
      </dsp:txXfrm>
    </dsp:sp>
    <dsp:sp modelId="{3DBE0479-F887-4CAB-89DA-06895369B217}">
      <dsp:nvSpPr>
        <dsp:cNvPr id="0" name=""/>
        <dsp:cNvSpPr/>
      </dsp:nvSpPr>
      <dsp:spPr>
        <a:xfrm>
          <a:off x="0" y="916445"/>
          <a:ext cx="10234821" cy="786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Общее лексическое значение</a:t>
          </a:r>
          <a:endParaRPr lang="en-US" sz="2800" kern="1200"/>
        </a:p>
      </dsp:txBody>
      <dsp:txXfrm>
        <a:off x="38381" y="954826"/>
        <a:ext cx="10158059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6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1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2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2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6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1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C12144-C6D0-42AC-889A-7393D4D9EF77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961491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354" y="2844800"/>
            <a:ext cx="10058400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С..НТЯБРЬ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3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09" y="4506456"/>
            <a:ext cx="12455768" cy="2818015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РОДИНА</a:t>
            </a:r>
            <a:br>
              <a:rPr lang="ru-RU" sz="16600" dirty="0"/>
            </a:br>
            <a:endParaRPr lang="ru-RU" sz="16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DC00AF-26A2-5E35-7BBA-7CC92E86841C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72" y="4699000"/>
            <a:ext cx="10836100" cy="2818015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Р..СУНОК</a:t>
            </a:r>
            <a:br>
              <a:rPr lang="ru-RU" sz="16600" dirty="0"/>
            </a:b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212695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72" y="4699000"/>
            <a:ext cx="10836100" cy="2818015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РИСУНОК</a:t>
            </a:r>
            <a:br>
              <a:rPr lang="ru-RU" sz="16600" dirty="0"/>
            </a:br>
            <a:endParaRPr lang="ru-RU" sz="16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B8D04F-449E-621D-26DE-04C782CC2360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1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42" y="4310305"/>
            <a:ext cx="10287462" cy="3113578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ЯБЛ..НЯ</a:t>
            </a:r>
            <a:br>
              <a:rPr lang="ru-RU" sz="16600" dirty="0"/>
            </a:b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96702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42" y="4310305"/>
            <a:ext cx="10287462" cy="3113578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ЯБЛОНЯ</a:t>
            </a:r>
            <a:br>
              <a:rPr lang="ru-RU" sz="16600" dirty="0"/>
            </a:br>
            <a:endParaRPr lang="ru-RU" sz="16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310B89-F43C-63F0-084D-245450A8A6F7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6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73" y="2584938"/>
            <a:ext cx="10287462" cy="4768606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ВЕТ..РОЧЕК</a:t>
            </a:r>
            <a:br>
              <a:rPr lang="ru-RU" sz="16600" dirty="0"/>
            </a:b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9159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873" y="2584938"/>
            <a:ext cx="10287462" cy="4768606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ВЕТЕРОЧЕК</a:t>
            </a:r>
            <a:br>
              <a:rPr lang="ru-RU" sz="16600" dirty="0"/>
            </a:br>
            <a:endParaRPr lang="ru-RU" sz="16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951208-255B-3605-757B-6890315ADD26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1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42" y="2655277"/>
            <a:ext cx="10287462" cy="4768606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ЯБЛ..КО</a:t>
            </a:r>
            <a:br>
              <a:rPr lang="ru-RU" sz="16600" dirty="0"/>
            </a:b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191643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42" y="2655277"/>
            <a:ext cx="10287462" cy="4768606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ЯБЛОКО</a:t>
            </a:r>
            <a:br>
              <a:rPr lang="ru-RU" sz="16600" dirty="0"/>
            </a:br>
            <a:endParaRPr lang="ru-RU" sz="16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062989-E9B4-A70B-CF9B-0D949DF43A96}"/>
              </a:ext>
            </a:extLst>
          </p:cNvPr>
          <p:cNvSpPr/>
          <p:nvPr/>
        </p:nvSpPr>
        <p:spPr>
          <a:xfrm>
            <a:off x="8656983" y="5148470"/>
            <a:ext cx="3340289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НИЕ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7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DEDE1A-009E-447E-A117-4163270C9C8D}"/>
              </a:ext>
            </a:extLst>
          </p:cNvPr>
          <p:cNvSpPr/>
          <p:nvPr/>
        </p:nvSpPr>
        <p:spPr>
          <a:xfrm>
            <a:off x="166254" y="3117658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Ягода, береза, ветер, </a:t>
            </a:r>
            <a:r>
              <a:rPr lang="ru-RU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родина,рисунок</a:t>
            </a:r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, яблоня, яблоко, ветерочек.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D410807-447F-4E99-B3EE-C6955A211904}"/>
              </a:ext>
            </a:extLst>
          </p:cNvPr>
          <p:cNvCxnSpPr/>
          <p:nvPr/>
        </p:nvCxnSpPr>
        <p:spPr>
          <a:xfrm flipV="1">
            <a:off x="475674" y="3270065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DE5B0EB-E111-4D43-B66C-20292110D74D}"/>
              </a:ext>
            </a:extLst>
          </p:cNvPr>
          <p:cNvCxnSpPr/>
          <p:nvPr/>
        </p:nvCxnSpPr>
        <p:spPr>
          <a:xfrm flipV="1">
            <a:off x="3435827" y="3349336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B26306B-5880-4022-8E50-EB46AF3BCE29}"/>
              </a:ext>
            </a:extLst>
          </p:cNvPr>
          <p:cNvCxnSpPr/>
          <p:nvPr/>
        </p:nvCxnSpPr>
        <p:spPr>
          <a:xfrm flipV="1">
            <a:off x="4986231" y="3351635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8CDA792-A399-4179-A757-9B691122E51E}"/>
              </a:ext>
            </a:extLst>
          </p:cNvPr>
          <p:cNvCxnSpPr/>
          <p:nvPr/>
        </p:nvCxnSpPr>
        <p:spPr>
          <a:xfrm flipV="1">
            <a:off x="7084943" y="3374633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6A51213-DC83-4ADB-93B6-4BD574AD3320}"/>
              </a:ext>
            </a:extLst>
          </p:cNvPr>
          <p:cNvCxnSpPr/>
          <p:nvPr/>
        </p:nvCxnSpPr>
        <p:spPr>
          <a:xfrm flipV="1">
            <a:off x="568037" y="4512491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64D9AC7-423A-4040-8A6F-66265045D68E}"/>
              </a:ext>
            </a:extLst>
          </p:cNvPr>
          <p:cNvCxnSpPr/>
          <p:nvPr/>
        </p:nvCxnSpPr>
        <p:spPr>
          <a:xfrm flipV="1">
            <a:off x="10070848" y="3301947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B631C27-2BB5-4428-83E7-D13E0F91EEE1}"/>
              </a:ext>
            </a:extLst>
          </p:cNvPr>
          <p:cNvCxnSpPr>
            <a:cxnSpLocks/>
          </p:cNvCxnSpPr>
          <p:nvPr/>
        </p:nvCxnSpPr>
        <p:spPr>
          <a:xfrm>
            <a:off x="0" y="4066938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B08FA3-58B4-44F8-9FDE-D4E20B2A4EE9}"/>
              </a:ext>
            </a:extLst>
          </p:cNvPr>
          <p:cNvCxnSpPr>
            <a:cxnSpLocks/>
          </p:cNvCxnSpPr>
          <p:nvPr/>
        </p:nvCxnSpPr>
        <p:spPr>
          <a:xfrm>
            <a:off x="0" y="3569756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3A1B979-22FE-499B-8D04-40D07A211310}"/>
              </a:ext>
            </a:extLst>
          </p:cNvPr>
          <p:cNvCxnSpPr>
            <a:cxnSpLocks/>
          </p:cNvCxnSpPr>
          <p:nvPr/>
        </p:nvCxnSpPr>
        <p:spPr>
          <a:xfrm>
            <a:off x="0" y="5199875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05C542C-93B2-4C44-9AB3-2B095AC74DF3}"/>
              </a:ext>
            </a:extLst>
          </p:cNvPr>
          <p:cNvCxnSpPr>
            <a:cxnSpLocks/>
          </p:cNvCxnSpPr>
          <p:nvPr/>
        </p:nvCxnSpPr>
        <p:spPr>
          <a:xfrm>
            <a:off x="0" y="4724302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BC94A07-10F9-4738-897D-DCD7821D064F}"/>
              </a:ext>
            </a:extLst>
          </p:cNvPr>
          <p:cNvSpPr/>
          <p:nvPr/>
        </p:nvSpPr>
        <p:spPr>
          <a:xfrm>
            <a:off x="267853" y="286837"/>
            <a:ext cx="1165629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Словарные слова</a:t>
            </a:r>
            <a:endParaRPr lang="ru-RU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874043E-9FF3-6448-A9B8-FE3F10079B2C}"/>
              </a:ext>
            </a:extLst>
          </p:cNvPr>
          <p:cNvCxnSpPr/>
          <p:nvPr/>
        </p:nvCxnSpPr>
        <p:spPr>
          <a:xfrm flipV="1">
            <a:off x="2823315" y="4498196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9C081AE-3C2A-0C98-9122-D5AA0ED620E9}"/>
              </a:ext>
            </a:extLst>
          </p:cNvPr>
          <p:cNvCxnSpPr/>
          <p:nvPr/>
        </p:nvCxnSpPr>
        <p:spPr>
          <a:xfrm flipV="1">
            <a:off x="6772462" y="4531585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EEFC804-689A-BE52-BE34-494AB798EF85}"/>
              </a:ext>
            </a:extLst>
          </p:cNvPr>
          <p:cNvCxnSpPr/>
          <p:nvPr/>
        </p:nvCxnSpPr>
        <p:spPr>
          <a:xfrm>
            <a:off x="954156" y="4146452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9F06FF5-3D02-5622-AB2E-4402E33CB0ED}"/>
              </a:ext>
            </a:extLst>
          </p:cNvPr>
          <p:cNvCxnSpPr/>
          <p:nvPr/>
        </p:nvCxnSpPr>
        <p:spPr>
          <a:xfrm>
            <a:off x="2650635" y="4141661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30B9D69-06B9-579E-E490-2E0D06D326E6}"/>
              </a:ext>
            </a:extLst>
          </p:cNvPr>
          <p:cNvCxnSpPr/>
          <p:nvPr/>
        </p:nvCxnSpPr>
        <p:spPr>
          <a:xfrm>
            <a:off x="5579164" y="4141661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86E3407-107E-DC46-FBB1-9DE4D0487850}"/>
              </a:ext>
            </a:extLst>
          </p:cNvPr>
          <p:cNvCxnSpPr/>
          <p:nvPr/>
        </p:nvCxnSpPr>
        <p:spPr>
          <a:xfrm>
            <a:off x="7636565" y="4141661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D90DDC7-DF1F-02F6-4AF0-37A9763F1ED3}"/>
              </a:ext>
            </a:extLst>
          </p:cNvPr>
          <p:cNvCxnSpPr/>
          <p:nvPr/>
        </p:nvCxnSpPr>
        <p:spPr>
          <a:xfrm>
            <a:off x="1242391" y="5272887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E1040E3-3E0F-92B4-7DB8-666C4087D888}"/>
              </a:ext>
            </a:extLst>
          </p:cNvPr>
          <p:cNvCxnSpPr/>
          <p:nvPr/>
        </p:nvCxnSpPr>
        <p:spPr>
          <a:xfrm>
            <a:off x="3621156" y="5272887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22EBA64-9EB4-A017-E735-B32F4A107768}"/>
              </a:ext>
            </a:extLst>
          </p:cNvPr>
          <p:cNvCxnSpPr/>
          <p:nvPr/>
        </p:nvCxnSpPr>
        <p:spPr>
          <a:xfrm>
            <a:off x="9270748" y="4141661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FB60820-8279-9DDD-0797-96F01DA6A05D}"/>
              </a:ext>
            </a:extLst>
          </p:cNvPr>
          <p:cNvCxnSpPr/>
          <p:nvPr/>
        </p:nvCxnSpPr>
        <p:spPr>
          <a:xfrm>
            <a:off x="5999919" y="5278035"/>
            <a:ext cx="28823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>
            <a:extLst>
              <a:ext uri="{FF2B5EF4-FFF2-40B4-BE49-F238E27FC236}">
                <a16:creationId xmlns:a16="http://schemas.microsoft.com/office/drawing/2014/main" id="{A06BC477-AECC-3DAE-D5C0-6DC02A7684D7}"/>
              </a:ext>
            </a:extLst>
          </p:cNvPr>
          <p:cNvSpPr/>
          <p:nvPr/>
        </p:nvSpPr>
        <p:spPr>
          <a:xfrm>
            <a:off x="297671" y="4479368"/>
            <a:ext cx="1560946" cy="380864"/>
          </a:xfrm>
          <a:prstGeom prst="arc">
            <a:avLst>
              <a:gd name="adj1" fmla="val 10877428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Дуга 34">
            <a:extLst>
              <a:ext uri="{FF2B5EF4-FFF2-40B4-BE49-F238E27FC236}">
                <a16:creationId xmlns:a16="http://schemas.microsoft.com/office/drawing/2014/main" id="{8D844A07-E303-4C12-6FBD-37B257B04D18}"/>
              </a:ext>
            </a:extLst>
          </p:cNvPr>
          <p:cNvSpPr/>
          <p:nvPr/>
        </p:nvSpPr>
        <p:spPr>
          <a:xfrm>
            <a:off x="2701536" y="4564120"/>
            <a:ext cx="1560946" cy="380864"/>
          </a:xfrm>
          <a:prstGeom prst="arc">
            <a:avLst>
              <a:gd name="adj1" fmla="val 10877428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id="{ED3F9E0C-D966-1F72-E4AB-57217CCA943E}"/>
              </a:ext>
            </a:extLst>
          </p:cNvPr>
          <p:cNvSpPr/>
          <p:nvPr/>
        </p:nvSpPr>
        <p:spPr>
          <a:xfrm>
            <a:off x="4583090" y="3478589"/>
            <a:ext cx="1560946" cy="380864"/>
          </a:xfrm>
          <a:prstGeom prst="arc">
            <a:avLst>
              <a:gd name="adj1" fmla="val 10877428"/>
              <a:gd name="adj2" fmla="val 0"/>
            </a:avLst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Дуга 36">
            <a:extLst>
              <a:ext uri="{FF2B5EF4-FFF2-40B4-BE49-F238E27FC236}">
                <a16:creationId xmlns:a16="http://schemas.microsoft.com/office/drawing/2014/main" id="{497C78FF-71E6-113F-0DF6-D64A8C8AAADE}"/>
              </a:ext>
            </a:extLst>
          </p:cNvPr>
          <p:cNvSpPr/>
          <p:nvPr/>
        </p:nvSpPr>
        <p:spPr>
          <a:xfrm>
            <a:off x="4934928" y="4611248"/>
            <a:ext cx="1560946" cy="380864"/>
          </a:xfrm>
          <a:prstGeom prst="arc">
            <a:avLst>
              <a:gd name="adj1" fmla="val 10877428"/>
              <a:gd name="adj2" fmla="val 0"/>
            </a:avLst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AEB1FC-C3F3-9D72-3A67-144B5AFAE723}"/>
              </a:ext>
            </a:extLst>
          </p:cNvPr>
          <p:cNvSpPr/>
          <p:nvPr/>
        </p:nvSpPr>
        <p:spPr>
          <a:xfrm>
            <a:off x="-137842" y="5367442"/>
            <a:ext cx="12192000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ЗАКРЕПЛЕНИЕ</a:t>
            </a:r>
            <a:endParaRPr lang="en-US" sz="115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9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  <p:bldP spid="35" grpId="0" animBg="1"/>
      <p:bldP spid="36" grpId="0" animBg="1"/>
      <p:bldP spid="37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354" y="2844800"/>
            <a:ext cx="10058400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СЕНТЯБРЬ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81121A-F2BB-2D8E-F661-595F4417E316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7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F691A-70B9-4A23-9E15-60EE6668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75" y="978913"/>
            <a:ext cx="11094720" cy="3566160"/>
          </a:xfrm>
        </p:spPr>
        <p:txBody>
          <a:bodyPr>
            <a:normAutofit/>
          </a:bodyPr>
          <a:lstStyle/>
          <a:p>
            <a:pPr algn="ctr"/>
            <a:r>
              <a:rPr lang="ru-RU" sz="9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Корень</a:t>
            </a:r>
            <a:br>
              <a:rPr lang="ru-RU" sz="9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9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Однокоренные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8FF1A-F316-47FE-B969-5A616D14A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4546" y="4380986"/>
            <a:ext cx="9259455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n-lt"/>
              </a:rPr>
              <a:t>Закрепление и обобщение</a:t>
            </a:r>
          </a:p>
        </p:txBody>
      </p:sp>
    </p:spTree>
    <p:extLst>
      <p:ext uri="{BB962C8B-B14F-4D97-AF65-F5344CB8AC3E}">
        <p14:creationId xmlns:p14="http://schemas.microsoft.com/office/powerpoint/2010/main" val="8009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D4F848-8AB3-FB73-91E1-E9906F9A0229}"/>
              </a:ext>
            </a:extLst>
          </p:cNvPr>
          <p:cNvSpPr/>
          <p:nvPr/>
        </p:nvSpPr>
        <p:spPr>
          <a:xfrm>
            <a:off x="337930" y="3339548"/>
            <a:ext cx="4790661" cy="4671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90CDB8-0F18-ECE7-3A41-52CE204DD633}"/>
              </a:ext>
            </a:extLst>
          </p:cNvPr>
          <p:cNvSpPr/>
          <p:nvPr/>
        </p:nvSpPr>
        <p:spPr>
          <a:xfrm>
            <a:off x="337929" y="4217731"/>
            <a:ext cx="6758610" cy="4671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8EC553-41D9-59C3-F26B-78B6F46CA146}"/>
              </a:ext>
            </a:extLst>
          </p:cNvPr>
          <p:cNvSpPr/>
          <p:nvPr/>
        </p:nvSpPr>
        <p:spPr>
          <a:xfrm>
            <a:off x="337929" y="3778640"/>
            <a:ext cx="10853532" cy="4671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F691A-70B9-4A23-9E15-60EE6668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58007"/>
            <a:ext cx="11094720" cy="1300597"/>
          </a:xfrm>
        </p:spPr>
        <p:txBody>
          <a:bodyPr>
            <a:normAutofit fontScale="90000"/>
          </a:bodyPr>
          <a:lstStyle/>
          <a:p>
            <a:r>
              <a:rPr lang="ru-RU" sz="9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Вопросы урока: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58B51638-8224-0ED6-3DFE-40762883D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02" y="3150704"/>
            <a:ext cx="11840697" cy="3369366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корень?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слова называются однокоренными?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найти в слове корень?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986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2254E508-6AA4-B515-7F49-C035FFDF4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CEAD31-23AA-EBB4-7A57-01060418E480}"/>
              </a:ext>
            </a:extLst>
          </p:cNvPr>
          <p:cNvSpPr/>
          <p:nvPr/>
        </p:nvSpPr>
        <p:spPr>
          <a:xfrm>
            <a:off x="60960" y="2097157"/>
            <a:ext cx="4769457" cy="43036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C6B03-9DF6-4C79-DE65-87854913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332" y="2474638"/>
            <a:ext cx="2612003" cy="2191776"/>
          </a:xfrm>
        </p:spPr>
        <p:txBody>
          <a:bodyPr>
            <a:normAutofit/>
          </a:bodyPr>
          <a:lstStyle/>
          <a:p>
            <a:r>
              <a:rPr lang="ru-RU" sz="6600" b="1" dirty="0"/>
              <a:t>ДВОР</a:t>
            </a:r>
            <a:endParaRPr lang="en-US" sz="6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C559E-5857-B3EF-6EE1-4E28C784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2445159"/>
            <a:ext cx="4191346" cy="35323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7AFE43-7EB6-E752-EA54-4D2B5FB34730}"/>
              </a:ext>
            </a:extLst>
          </p:cNvPr>
          <p:cNvSpPr/>
          <p:nvPr/>
        </p:nvSpPr>
        <p:spPr>
          <a:xfrm>
            <a:off x="4891377" y="2097157"/>
            <a:ext cx="4769457" cy="43036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5C82859-0C70-DE42-F151-54542ACC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52" y="2717976"/>
            <a:ext cx="4364098" cy="3131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5B86A3-D6C6-FD8A-EA5D-BF1D19603F13}"/>
              </a:ext>
            </a:extLst>
          </p:cNvPr>
          <p:cNvSpPr/>
          <p:nvPr/>
        </p:nvSpPr>
        <p:spPr>
          <a:xfrm>
            <a:off x="6562222" y="1959163"/>
            <a:ext cx="1335157" cy="322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935631-F78D-DE47-9A4A-4570DABD5287}"/>
              </a:ext>
            </a:extLst>
          </p:cNvPr>
          <p:cNvSpPr/>
          <p:nvPr/>
        </p:nvSpPr>
        <p:spPr>
          <a:xfrm>
            <a:off x="1633076" y="1942747"/>
            <a:ext cx="1335157" cy="322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5DFA228B-E96B-0466-8C4B-073DC49111CA}"/>
              </a:ext>
            </a:extLst>
          </p:cNvPr>
          <p:cNvSpPr/>
          <p:nvPr/>
        </p:nvSpPr>
        <p:spPr>
          <a:xfrm>
            <a:off x="9902023" y="3570526"/>
            <a:ext cx="1838739" cy="357808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12BB4AD-B899-A540-7877-6551F6BEFBEB}"/>
              </a:ext>
            </a:extLst>
          </p:cNvPr>
          <p:cNvSpPr txBox="1">
            <a:spLocks/>
          </p:cNvSpPr>
          <p:nvPr/>
        </p:nvSpPr>
        <p:spPr>
          <a:xfrm>
            <a:off x="4606139" y="4340834"/>
            <a:ext cx="1801379" cy="447261"/>
          </a:xfrm>
          <a:prstGeom prst="rect">
            <a:avLst/>
          </a:prstGeom>
          <a:ln>
            <a:solidFill>
              <a:srgbClr val="4D322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pc="0" dirty="0">
                <a:ln/>
                <a:solidFill>
                  <a:schemeClr val="accent3"/>
                </a:solidFill>
              </a:rPr>
              <a:t>Корень</a:t>
            </a:r>
            <a:endParaRPr lang="en-US" sz="4000" b="1" spc="0" dirty="0">
              <a:ln/>
              <a:solidFill>
                <a:schemeClr val="accent3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95D6A64-4F26-1225-1222-482947D58BEB}"/>
              </a:ext>
            </a:extLst>
          </p:cNvPr>
          <p:cNvCxnSpPr>
            <a:cxnSpLocks/>
          </p:cNvCxnSpPr>
          <p:nvPr/>
        </p:nvCxnSpPr>
        <p:spPr>
          <a:xfrm>
            <a:off x="6096000" y="4666414"/>
            <a:ext cx="583096" cy="74047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9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D4F848-8AB3-FB73-91E1-E9906F9A0229}"/>
              </a:ext>
            </a:extLst>
          </p:cNvPr>
          <p:cNvSpPr/>
          <p:nvPr/>
        </p:nvSpPr>
        <p:spPr>
          <a:xfrm>
            <a:off x="506895" y="2399993"/>
            <a:ext cx="3319669" cy="4671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8EC553-41D9-59C3-F26B-78B6F46CA146}"/>
              </a:ext>
            </a:extLst>
          </p:cNvPr>
          <p:cNvSpPr/>
          <p:nvPr/>
        </p:nvSpPr>
        <p:spPr>
          <a:xfrm>
            <a:off x="506895" y="3635180"/>
            <a:ext cx="10853532" cy="8161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А что общего у однокоренных слов? </a:t>
            </a:r>
            <a:endParaRPr lang="en-US" sz="4800" i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93184-894D-9EC5-7DE5-A1F746A58EC0}"/>
              </a:ext>
            </a:extLst>
          </p:cNvPr>
          <p:cNvSpPr txBox="1"/>
          <p:nvPr/>
        </p:nvSpPr>
        <p:spPr>
          <a:xfrm>
            <a:off x="506896" y="2633563"/>
            <a:ext cx="11889683" cy="920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Корень слова– это общая часть родственных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4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слов. </a:t>
            </a:r>
            <a:endParaRPr lang="en-US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D4BA16CE-1A81-AC3F-9E71-ED7279142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0619773"/>
              </p:ext>
            </p:extLst>
          </p:nvPr>
        </p:nvGraphicFramePr>
        <p:xfrm>
          <a:off x="777735" y="4798200"/>
          <a:ext cx="10234821" cy="1711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52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850F13-C5E3-C5BF-D166-9CA4B8969393}"/>
              </a:ext>
            </a:extLst>
          </p:cNvPr>
          <p:cNvSpPr/>
          <p:nvPr/>
        </p:nvSpPr>
        <p:spPr>
          <a:xfrm>
            <a:off x="377687" y="2047461"/>
            <a:ext cx="11459817" cy="44626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584F29-66F2-BC27-E606-9BF3B15B3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409" y="2135240"/>
            <a:ext cx="8269356" cy="4287109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11A8C3-EBDF-F655-8D5D-78DCE5A05BD8}"/>
              </a:ext>
            </a:extLst>
          </p:cNvPr>
          <p:cNvSpPr/>
          <p:nvPr/>
        </p:nvSpPr>
        <p:spPr>
          <a:xfrm rot="5400000">
            <a:off x="506895" y="1976214"/>
            <a:ext cx="1053548" cy="3180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240101-ADE1-CCEB-3430-39ED252AB878}"/>
              </a:ext>
            </a:extLst>
          </p:cNvPr>
          <p:cNvSpPr/>
          <p:nvPr/>
        </p:nvSpPr>
        <p:spPr>
          <a:xfrm rot="5400000">
            <a:off x="7828722" y="1888433"/>
            <a:ext cx="1053548" cy="3180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F17F8-B28B-E517-EFF2-C94112AD8B0B}"/>
              </a:ext>
            </a:extLst>
          </p:cNvPr>
          <p:cNvSpPr txBox="1"/>
          <p:nvPr/>
        </p:nvSpPr>
        <p:spPr>
          <a:xfrm>
            <a:off x="8817254" y="3210193"/>
            <a:ext cx="2367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effectLst/>
              </a:rPr>
              <a:t>участок земли, на котором преобладают деревья.</a:t>
            </a:r>
            <a:endParaRPr lang="en-US" sz="2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774AF-59C0-8BC5-DF5A-A43CB5AB6270}"/>
              </a:ext>
            </a:extLst>
          </p:cNvPr>
          <p:cNvSpPr txBox="1"/>
          <p:nvPr/>
        </p:nvSpPr>
        <p:spPr>
          <a:xfrm>
            <a:off x="8959298" y="2135094"/>
            <a:ext cx="1755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i="1" dirty="0"/>
              <a:t>ЛЕС</a:t>
            </a:r>
            <a:endParaRPr lang="en-US" sz="7200" dirty="0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380C3521-3874-759E-A739-D7A01E641C4E}"/>
              </a:ext>
            </a:extLst>
          </p:cNvPr>
          <p:cNvSpPr/>
          <p:nvPr/>
        </p:nvSpPr>
        <p:spPr>
          <a:xfrm>
            <a:off x="8959298" y="2271019"/>
            <a:ext cx="1838739" cy="357808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714583-08BD-29F5-588D-863BE3DEF7B4}"/>
              </a:ext>
            </a:extLst>
          </p:cNvPr>
          <p:cNvSpPr/>
          <p:nvPr/>
        </p:nvSpPr>
        <p:spPr>
          <a:xfrm>
            <a:off x="437322" y="3150704"/>
            <a:ext cx="3687417" cy="339918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687D97-E381-1EBE-78DE-5611572F1DDB}"/>
              </a:ext>
            </a:extLst>
          </p:cNvPr>
          <p:cNvSpPr/>
          <p:nvPr/>
        </p:nvSpPr>
        <p:spPr>
          <a:xfrm>
            <a:off x="4379846" y="3150702"/>
            <a:ext cx="3687417" cy="339918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33A7EB-7B7A-AB28-B169-6A41B9820081}"/>
              </a:ext>
            </a:extLst>
          </p:cNvPr>
          <p:cNvSpPr/>
          <p:nvPr/>
        </p:nvSpPr>
        <p:spPr>
          <a:xfrm>
            <a:off x="8331476" y="3150703"/>
            <a:ext cx="3687417" cy="339918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85950549-56D3-8A26-4B9C-66A4CE40B30E}"/>
              </a:ext>
            </a:extLst>
          </p:cNvPr>
          <p:cNvSpPr/>
          <p:nvPr/>
        </p:nvSpPr>
        <p:spPr>
          <a:xfrm>
            <a:off x="437322" y="1003852"/>
            <a:ext cx="3687417" cy="205739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C3B7B6CE-1D0A-FE73-10AE-8C133B87AD4D}"/>
              </a:ext>
            </a:extLst>
          </p:cNvPr>
          <p:cNvSpPr/>
          <p:nvPr/>
        </p:nvSpPr>
        <p:spPr>
          <a:xfrm>
            <a:off x="4379845" y="1003851"/>
            <a:ext cx="3687417" cy="205739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AE569DD3-1976-7E90-0A70-564DE7E25182}"/>
              </a:ext>
            </a:extLst>
          </p:cNvPr>
          <p:cNvSpPr/>
          <p:nvPr/>
        </p:nvSpPr>
        <p:spPr>
          <a:xfrm>
            <a:off x="8331476" y="1003850"/>
            <a:ext cx="3687417" cy="2057399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F4B0F20-2B70-2ADA-CC60-0036C47DE071}"/>
              </a:ext>
            </a:extLst>
          </p:cNvPr>
          <p:cNvSpPr/>
          <p:nvPr/>
        </p:nvSpPr>
        <p:spPr>
          <a:xfrm>
            <a:off x="824948" y="3985591"/>
            <a:ext cx="2981739" cy="18685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- ЛИС -</a:t>
            </a:r>
            <a:endParaRPr lang="en-US" sz="6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9FD0701-ECB2-7618-8B97-69362D8F27B5}"/>
              </a:ext>
            </a:extLst>
          </p:cNvPr>
          <p:cNvSpPr/>
          <p:nvPr/>
        </p:nvSpPr>
        <p:spPr>
          <a:xfrm>
            <a:off x="4737238" y="3985591"/>
            <a:ext cx="2981739" cy="186855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- МОР -</a:t>
            </a:r>
            <a:endParaRPr lang="en-US" sz="66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4BF533-09D9-CC35-CC83-8CCC232031FD}"/>
              </a:ext>
            </a:extLst>
          </p:cNvPr>
          <p:cNvSpPr/>
          <p:nvPr/>
        </p:nvSpPr>
        <p:spPr>
          <a:xfrm>
            <a:off x="8684314" y="3985590"/>
            <a:ext cx="2981739" cy="186855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- ВОД -</a:t>
            </a:r>
            <a:endParaRPr lang="en-US" sz="6600" dirty="0"/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id="{AF3956C7-A8BE-129E-A4CC-32D983EDE749}"/>
              </a:ext>
            </a:extLst>
          </p:cNvPr>
          <p:cNvSpPr/>
          <p:nvPr/>
        </p:nvSpPr>
        <p:spPr>
          <a:xfrm>
            <a:off x="1361660" y="4407932"/>
            <a:ext cx="1838739" cy="357808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id="{866A3327-A1CF-7E7E-71C4-A67A7161904D}"/>
              </a:ext>
            </a:extLst>
          </p:cNvPr>
          <p:cNvSpPr/>
          <p:nvPr/>
        </p:nvSpPr>
        <p:spPr>
          <a:xfrm>
            <a:off x="5308738" y="4422913"/>
            <a:ext cx="1838739" cy="357808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Дуга 4">
            <a:extLst>
              <a:ext uri="{FF2B5EF4-FFF2-40B4-BE49-F238E27FC236}">
                <a16:creationId xmlns:a16="http://schemas.microsoft.com/office/drawing/2014/main" id="{22A90023-6461-8B7D-736E-B47E35A52321}"/>
              </a:ext>
            </a:extLst>
          </p:cNvPr>
          <p:cNvSpPr/>
          <p:nvPr/>
        </p:nvSpPr>
        <p:spPr>
          <a:xfrm>
            <a:off x="9210262" y="4407932"/>
            <a:ext cx="1838739" cy="357808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96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A6F8A36-5ECD-D7BF-23DE-61B83A024B8C}"/>
              </a:ext>
            </a:extLst>
          </p:cNvPr>
          <p:cNvGrpSpPr/>
          <p:nvPr/>
        </p:nvGrpSpPr>
        <p:grpSpPr>
          <a:xfrm>
            <a:off x="1540566" y="347870"/>
            <a:ext cx="8845826" cy="3081130"/>
            <a:chOff x="437322" y="1003850"/>
            <a:chExt cx="11581571" cy="554603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007CC19-BAFE-68DB-1E0E-B2FAF4E497A0}"/>
                </a:ext>
              </a:extLst>
            </p:cNvPr>
            <p:cNvGrpSpPr/>
            <p:nvPr/>
          </p:nvGrpSpPr>
          <p:grpSpPr>
            <a:xfrm>
              <a:off x="437322" y="1003852"/>
              <a:ext cx="3687417" cy="5546035"/>
              <a:chOff x="437322" y="1003852"/>
              <a:chExt cx="3687417" cy="5546035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23372A4D-F381-9B9F-05F8-6D0F0EBDD558}"/>
                  </a:ext>
                </a:extLst>
              </p:cNvPr>
              <p:cNvGrpSpPr/>
              <p:nvPr/>
            </p:nvGrpSpPr>
            <p:grpSpPr>
              <a:xfrm>
                <a:off x="437322" y="1003852"/>
                <a:ext cx="3687417" cy="5546035"/>
                <a:chOff x="437322" y="1003852"/>
                <a:chExt cx="3687417" cy="5546035"/>
              </a:xfrm>
            </p:grpSpPr>
            <p:sp>
              <p:nvSpPr>
                <p:cNvPr id="2" name="Прямоугольник 1">
                  <a:extLst>
                    <a:ext uri="{FF2B5EF4-FFF2-40B4-BE49-F238E27FC236}">
                      <a16:creationId xmlns:a16="http://schemas.microsoft.com/office/drawing/2014/main" id="{40714583-08BD-29F5-588D-863BE3DEF7B4}"/>
                    </a:ext>
                  </a:extLst>
                </p:cNvPr>
                <p:cNvSpPr/>
                <p:nvPr/>
              </p:nvSpPr>
              <p:spPr>
                <a:xfrm>
                  <a:off x="437322" y="3150704"/>
                  <a:ext cx="3687417" cy="3399183"/>
                </a:xfrm>
                <a:prstGeom prst="rect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" name="Равнобедренный треугольник 8">
                  <a:extLst>
                    <a:ext uri="{FF2B5EF4-FFF2-40B4-BE49-F238E27FC236}">
                      <a16:creationId xmlns:a16="http://schemas.microsoft.com/office/drawing/2014/main" id="{85950549-56D3-8A26-4B9C-66A4CE40B30E}"/>
                    </a:ext>
                  </a:extLst>
                </p:cNvPr>
                <p:cNvSpPr/>
                <p:nvPr/>
              </p:nvSpPr>
              <p:spPr>
                <a:xfrm>
                  <a:off x="437322" y="1003852"/>
                  <a:ext cx="3687417" cy="2057399"/>
                </a:xfrm>
                <a:prstGeom prst="triangl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F4B0F20-2B70-2ADA-CC60-0036C47DE071}"/>
                  </a:ext>
                </a:extLst>
              </p:cNvPr>
              <p:cNvSpPr/>
              <p:nvPr/>
            </p:nvSpPr>
            <p:spPr>
              <a:xfrm>
                <a:off x="824948" y="3985591"/>
                <a:ext cx="2981739" cy="186855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/>
                  <a:t>ЛИСА </a:t>
                </a:r>
                <a:endParaRPr lang="en-US" sz="3600" dirty="0"/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DEB61D8-8F85-A756-72C9-8BA1ECBDDD08}"/>
                </a:ext>
              </a:extLst>
            </p:cNvPr>
            <p:cNvGrpSpPr/>
            <p:nvPr/>
          </p:nvGrpSpPr>
          <p:grpSpPr>
            <a:xfrm>
              <a:off x="4379845" y="1003851"/>
              <a:ext cx="3687418" cy="5546034"/>
              <a:chOff x="4379845" y="1003851"/>
              <a:chExt cx="3687418" cy="5546034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5B147EA8-BFA3-266E-029E-D3BEAAC33B1D}"/>
                  </a:ext>
                </a:extLst>
              </p:cNvPr>
              <p:cNvGrpSpPr/>
              <p:nvPr/>
            </p:nvGrpSpPr>
            <p:grpSpPr>
              <a:xfrm>
                <a:off x="4379845" y="1003851"/>
                <a:ext cx="3687418" cy="5546034"/>
                <a:chOff x="4379845" y="1003851"/>
                <a:chExt cx="3687418" cy="5546034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53687D97-E381-1EBE-78DE-5611572F1DDB}"/>
                    </a:ext>
                  </a:extLst>
                </p:cNvPr>
                <p:cNvSpPr/>
                <p:nvPr/>
              </p:nvSpPr>
              <p:spPr>
                <a:xfrm>
                  <a:off x="4379846" y="3150702"/>
                  <a:ext cx="3687417" cy="3399183"/>
                </a:xfrm>
                <a:prstGeom prst="rect">
                  <a:avLst/>
                </a:prstGeom>
                <a:ln w="762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" name="Равнобедренный треугольник 9">
                  <a:extLst>
                    <a:ext uri="{FF2B5EF4-FFF2-40B4-BE49-F238E27FC236}">
                      <a16:creationId xmlns:a16="http://schemas.microsoft.com/office/drawing/2014/main" id="{C3B7B6CE-1D0A-FE73-10AE-8C133B87AD4D}"/>
                    </a:ext>
                  </a:extLst>
                </p:cNvPr>
                <p:cNvSpPr/>
                <p:nvPr/>
              </p:nvSpPr>
              <p:spPr>
                <a:xfrm>
                  <a:off x="4379845" y="1003851"/>
                  <a:ext cx="3687417" cy="2057399"/>
                </a:xfrm>
                <a:prstGeom prst="triangl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9FD0701-ECB2-7618-8B97-69362D8F27B5}"/>
                  </a:ext>
                </a:extLst>
              </p:cNvPr>
              <p:cNvSpPr/>
              <p:nvPr/>
            </p:nvSpPr>
            <p:spPr>
              <a:xfrm>
                <a:off x="4737238" y="3985591"/>
                <a:ext cx="2981739" cy="1868557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/>
                  <a:t>МОРЕ</a:t>
                </a:r>
                <a:endParaRPr lang="en-US" sz="3600" dirty="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88B3C28-F30A-F827-A7E5-817367A37BF0}"/>
                </a:ext>
              </a:extLst>
            </p:cNvPr>
            <p:cNvGrpSpPr/>
            <p:nvPr/>
          </p:nvGrpSpPr>
          <p:grpSpPr>
            <a:xfrm>
              <a:off x="8331476" y="1003850"/>
              <a:ext cx="3687417" cy="5546036"/>
              <a:chOff x="8331476" y="1003850"/>
              <a:chExt cx="3687417" cy="554603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33A7EB-7B7A-AB28-B169-6A41B9820081}"/>
                  </a:ext>
                </a:extLst>
              </p:cNvPr>
              <p:cNvSpPr/>
              <p:nvPr/>
            </p:nvSpPr>
            <p:spPr>
              <a:xfrm>
                <a:off x="8331476" y="3150703"/>
                <a:ext cx="3687417" cy="3399183"/>
              </a:xfrm>
              <a:prstGeom prst="rect">
                <a:avLst/>
              </a:prstGeom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" name="Равнобедренный треугольник 10">
                <a:extLst>
                  <a:ext uri="{FF2B5EF4-FFF2-40B4-BE49-F238E27FC236}">
                    <a16:creationId xmlns:a16="http://schemas.microsoft.com/office/drawing/2014/main" id="{AE569DD3-1976-7E90-0A70-564DE7E25182}"/>
                  </a:ext>
                </a:extLst>
              </p:cNvPr>
              <p:cNvSpPr/>
              <p:nvPr/>
            </p:nvSpPr>
            <p:spPr>
              <a:xfrm>
                <a:off x="8331476" y="1003850"/>
                <a:ext cx="3687417" cy="2057399"/>
              </a:xfrm>
              <a:prstGeom prst="triangl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D4BF533-09D9-CC35-CC83-8CCC232031FD}"/>
                  </a:ext>
                </a:extLst>
              </p:cNvPr>
              <p:cNvSpPr/>
              <p:nvPr/>
            </p:nvSpPr>
            <p:spPr>
              <a:xfrm>
                <a:off x="8684314" y="3985590"/>
                <a:ext cx="2981739" cy="1868557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/>
                  <a:t>ВОДА</a:t>
                </a:r>
                <a:endParaRPr lang="en-US" sz="3600" dirty="0"/>
              </a:p>
            </p:txBody>
          </p:sp>
        </p:grp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D0C52C5-19D3-7178-3330-A39F98BE37C3}"/>
              </a:ext>
            </a:extLst>
          </p:cNvPr>
          <p:cNvSpPr/>
          <p:nvPr/>
        </p:nvSpPr>
        <p:spPr>
          <a:xfrm>
            <a:off x="129514" y="3641311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ВОДИЧКА</a:t>
            </a:r>
            <a:endParaRPr lang="en-US" sz="32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3C9D59-3F68-7F81-28B3-13DA71947C88}"/>
              </a:ext>
            </a:extLst>
          </p:cNvPr>
          <p:cNvSpPr/>
          <p:nvPr/>
        </p:nvSpPr>
        <p:spPr>
          <a:xfrm>
            <a:off x="1148059" y="4769125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ЛИСОНЬКА</a:t>
            </a:r>
            <a:endParaRPr lang="en-US" sz="32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2B8A344-17C2-D821-0447-2B8E1A2EBCDE}"/>
              </a:ext>
            </a:extLst>
          </p:cNvPr>
          <p:cNvSpPr/>
          <p:nvPr/>
        </p:nvSpPr>
        <p:spPr>
          <a:xfrm>
            <a:off x="9559851" y="4115350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ЛИСИЙ</a:t>
            </a:r>
            <a:endParaRPr lang="en-US" sz="32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D80F340-2736-6B2E-AF57-076C42984B79}"/>
              </a:ext>
            </a:extLst>
          </p:cNvPr>
          <p:cNvSpPr/>
          <p:nvPr/>
        </p:nvSpPr>
        <p:spPr>
          <a:xfrm>
            <a:off x="8652564" y="5365471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МОРЯК</a:t>
            </a:r>
            <a:endParaRPr lang="en-US" sz="32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DD6FEC-25A2-05D8-3F3B-D5619E35359A}"/>
              </a:ext>
            </a:extLst>
          </p:cNvPr>
          <p:cNvSpPr/>
          <p:nvPr/>
        </p:nvSpPr>
        <p:spPr>
          <a:xfrm>
            <a:off x="5650762" y="5844485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МОРСКОЙ</a:t>
            </a:r>
            <a:endParaRPr lang="en-US" sz="32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C3A649A-C324-77BC-54FB-BCAF0A389597}"/>
              </a:ext>
            </a:extLst>
          </p:cNvPr>
          <p:cNvSpPr/>
          <p:nvPr/>
        </p:nvSpPr>
        <p:spPr>
          <a:xfrm>
            <a:off x="6596149" y="3584436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ВОДНЫЙ</a:t>
            </a:r>
            <a:endParaRPr lang="en-US" sz="3200" b="1" dirty="0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0ACA48D5-A997-7B1D-1B0B-170088D35619}"/>
              </a:ext>
            </a:extLst>
          </p:cNvPr>
          <p:cNvSpPr/>
          <p:nvPr/>
        </p:nvSpPr>
        <p:spPr>
          <a:xfrm>
            <a:off x="2425149" y="2210623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878DFA6F-3533-C63E-5424-B36FE38DA178}"/>
              </a:ext>
            </a:extLst>
          </p:cNvPr>
          <p:cNvSpPr/>
          <p:nvPr/>
        </p:nvSpPr>
        <p:spPr>
          <a:xfrm>
            <a:off x="5381367" y="2178870"/>
            <a:ext cx="858490" cy="357808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0CF177BE-C737-9B29-8902-6692D86656D1}"/>
              </a:ext>
            </a:extLst>
          </p:cNvPr>
          <p:cNvSpPr/>
          <p:nvPr/>
        </p:nvSpPr>
        <p:spPr>
          <a:xfrm>
            <a:off x="8378686" y="2233990"/>
            <a:ext cx="930965" cy="326054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B4B5858-F256-D3A6-992C-E489E3F428BD}"/>
              </a:ext>
            </a:extLst>
          </p:cNvPr>
          <p:cNvSpPr/>
          <p:nvPr/>
        </p:nvSpPr>
        <p:spPr>
          <a:xfrm>
            <a:off x="2544418" y="695739"/>
            <a:ext cx="844825" cy="676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7563A2B-334F-212D-A11D-59E29D47E9D9}"/>
              </a:ext>
            </a:extLst>
          </p:cNvPr>
          <p:cNvSpPr/>
          <p:nvPr/>
        </p:nvSpPr>
        <p:spPr>
          <a:xfrm>
            <a:off x="5541067" y="719481"/>
            <a:ext cx="844825" cy="676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BCB4CE5-D973-05D5-454A-633F7BC32895}"/>
              </a:ext>
            </a:extLst>
          </p:cNvPr>
          <p:cNvSpPr/>
          <p:nvPr/>
        </p:nvSpPr>
        <p:spPr>
          <a:xfrm>
            <a:off x="8534548" y="708167"/>
            <a:ext cx="844825" cy="676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9FF941-4FD3-1634-B76B-3EB3DA46823D}"/>
              </a:ext>
            </a:extLst>
          </p:cNvPr>
          <p:cNvSpPr/>
          <p:nvPr/>
        </p:nvSpPr>
        <p:spPr>
          <a:xfrm>
            <a:off x="5113129" y="4671942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ЛИСТ</a:t>
            </a:r>
            <a:endParaRPr lang="en-US" sz="32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3C6DDEA-77D1-A578-97AF-9D52011634E7}"/>
              </a:ext>
            </a:extLst>
          </p:cNvPr>
          <p:cNvSpPr/>
          <p:nvPr/>
        </p:nvSpPr>
        <p:spPr>
          <a:xfrm>
            <a:off x="2588560" y="5889762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МОРОЗ</a:t>
            </a:r>
            <a:endParaRPr lang="en-US" sz="32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46E19E3-2814-53C4-AF7D-46FC22543ACA}"/>
              </a:ext>
            </a:extLst>
          </p:cNvPr>
          <p:cNvSpPr/>
          <p:nvPr/>
        </p:nvSpPr>
        <p:spPr>
          <a:xfrm>
            <a:off x="3547841" y="3568422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ВОДИТЕЛЬ</a:t>
            </a:r>
            <a:endParaRPr lang="en-US" sz="3200" b="1" dirty="0"/>
          </a:p>
        </p:txBody>
      </p:sp>
      <p:sp>
        <p:nvSpPr>
          <p:cNvPr id="42" name="Дуга 41">
            <a:extLst>
              <a:ext uri="{FF2B5EF4-FFF2-40B4-BE49-F238E27FC236}">
                <a16:creationId xmlns:a16="http://schemas.microsoft.com/office/drawing/2014/main" id="{6275B983-1AB0-01F8-BB15-4179872E666A}"/>
              </a:ext>
            </a:extLst>
          </p:cNvPr>
          <p:cNvSpPr/>
          <p:nvPr/>
        </p:nvSpPr>
        <p:spPr>
          <a:xfrm>
            <a:off x="465856" y="3742561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Дуга 42">
            <a:extLst>
              <a:ext uri="{FF2B5EF4-FFF2-40B4-BE49-F238E27FC236}">
                <a16:creationId xmlns:a16="http://schemas.microsoft.com/office/drawing/2014/main" id="{AC12D3AA-6975-1931-A83C-7EF3D34AF2B5}"/>
              </a:ext>
            </a:extLst>
          </p:cNvPr>
          <p:cNvSpPr/>
          <p:nvPr/>
        </p:nvSpPr>
        <p:spPr>
          <a:xfrm>
            <a:off x="3769968" y="3726272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Дуга 43">
            <a:extLst>
              <a:ext uri="{FF2B5EF4-FFF2-40B4-BE49-F238E27FC236}">
                <a16:creationId xmlns:a16="http://schemas.microsoft.com/office/drawing/2014/main" id="{07C5D65F-9376-DF40-C365-DF6E3A2C0376}"/>
              </a:ext>
            </a:extLst>
          </p:cNvPr>
          <p:cNvSpPr/>
          <p:nvPr/>
        </p:nvSpPr>
        <p:spPr>
          <a:xfrm>
            <a:off x="6961204" y="3759088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Дуга 44">
            <a:extLst>
              <a:ext uri="{FF2B5EF4-FFF2-40B4-BE49-F238E27FC236}">
                <a16:creationId xmlns:a16="http://schemas.microsoft.com/office/drawing/2014/main" id="{C8C7814A-FEC8-C09B-7BBB-CC084D2110B6}"/>
              </a:ext>
            </a:extLst>
          </p:cNvPr>
          <p:cNvSpPr/>
          <p:nvPr/>
        </p:nvSpPr>
        <p:spPr>
          <a:xfrm>
            <a:off x="10112018" y="4279861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Дуга 45">
            <a:extLst>
              <a:ext uri="{FF2B5EF4-FFF2-40B4-BE49-F238E27FC236}">
                <a16:creationId xmlns:a16="http://schemas.microsoft.com/office/drawing/2014/main" id="{7EF232D5-FB07-E318-03F0-EE2DC62B33E7}"/>
              </a:ext>
            </a:extLst>
          </p:cNvPr>
          <p:cNvSpPr/>
          <p:nvPr/>
        </p:nvSpPr>
        <p:spPr>
          <a:xfrm>
            <a:off x="1362586" y="4934464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Дуга 46">
            <a:extLst>
              <a:ext uri="{FF2B5EF4-FFF2-40B4-BE49-F238E27FC236}">
                <a16:creationId xmlns:a16="http://schemas.microsoft.com/office/drawing/2014/main" id="{9A6962B7-62C3-F7C3-966B-E74E7ABC0566}"/>
              </a:ext>
            </a:extLst>
          </p:cNvPr>
          <p:cNvSpPr/>
          <p:nvPr/>
        </p:nvSpPr>
        <p:spPr>
          <a:xfrm>
            <a:off x="5960000" y="4809600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Дуга 47">
            <a:extLst>
              <a:ext uri="{FF2B5EF4-FFF2-40B4-BE49-F238E27FC236}">
                <a16:creationId xmlns:a16="http://schemas.microsoft.com/office/drawing/2014/main" id="{F289C3FE-BF9B-8233-6AA6-2F2F01B26176}"/>
              </a:ext>
            </a:extLst>
          </p:cNvPr>
          <p:cNvSpPr/>
          <p:nvPr/>
        </p:nvSpPr>
        <p:spPr>
          <a:xfrm>
            <a:off x="3135366" y="5996294"/>
            <a:ext cx="1327303" cy="414445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9" name="Дуга 48">
            <a:extLst>
              <a:ext uri="{FF2B5EF4-FFF2-40B4-BE49-F238E27FC236}">
                <a16:creationId xmlns:a16="http://schemas.microsoft.com/office/drawing/2014/main" id="{73B6082D-229B-111F-C5BC-EBDA43C34DE8}"/>
              </a:ext>
            </a:extLst>
          </p:cNvPr>
          <p:cNvSpPr/>
          <p:nvPr/>
        </p:nvSpPr>
        <p:spPr>
          <a:xfrm>
            <a:off x="5973418" y="6024933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Дуга 49">
            <a:extLst>
              <a:ext uri="{FF2B5EF4-FFF2-40B4-BE49-F238E27FC236}">
                <a16:creationId xmlns:a16="http://schemas.microsoft.com/office/drawing/2014/main" id="{B8807D53-0D92-780A-A9E3-C1D14319D21E}"/>
              </a:ext>
            </a:extLst>
          </p:cNvPr>
          <p:cNvSpPr/>
          <p:nvPr/>
        </p:nvSpPr>
        <p:spPr>
          <a:xfrm>
            <a:off x="9190197" y="5513140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A6F8A36-5ECD-D7BF-23DE-61B83A024B8C}"/>
              </a:ext>
            </a:extLst>
          </p:cNvPr>
          <p:cNvGrpSpPr/>
          <p:nvPr/>
        </p:nvGrpSpPr>
        <p:grpSpPr>
          <a:xfrm>
            <a:off x="1540566" y="347870"/>
            <a:ext cx="8845826" cy="3081130"/>
            <a:chOff x="437322" y="1003850"/>
            <a:chExt cx="11581571" cy="554603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007CC19-BAFE-68DB-1E0E-B2FAF4E497A0}"/>
                </a:ext>
              </a:extLst>
            </p:cNvPr>
            <p:cNvGrpSpPr/>
            <p:nvPr/>
          </p:nvGrpSpPr>
          <p:grpSpPr>
            <a:xfrm>
              <a:off x="437322" y="1003852"/>
              <a:ext cx="3687417" cy="5546035"/>
              <a:chOff x="437322" y="1003852"/>
              <a:chExt cx="3687417" cy="5546035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23372A4D-F381-9B9F-05F8-6D0F0EBDD558}"/>
                  </a:ext>
                </a:extLst>
              </p:cNvPr>
              <p:cNvGrpSpPr/>
              <p:nvPr/>
            </p:nvGrpSpPr>
            <p:grpSpPr>
              <a:xfrm>
                <a:off x="437322" y="1003852"/>
                <a:ext cx="3687417" cy="5546035"/>
                <a:chOff x="437322" y="1003852"/>
                <a:chExt cx="3687417" cy="5546035"/>
              </a:xfrm>
            </p:grpSpPr>
            <p:sp>
              <p:nvSpPr>
                <p:cNvPr id="2" name="Прямоугольник 1">
                  <a:extLst>
                    <a:ext uri="{FF2B5EF4-FFF2-40B4-BE49-F238E27FC236}">
                      <a16:creationId xmlns:a16="http://schemas.microsoft.com/office/drawing/2014/main" id="{40714583-08BD-29F5-588D-863BE3DEF7B4}"/>
                    </a:ext>
                  </a:extLst>
                </p:cNvPr>
                <p:cNvSpPr/>
                <p:nvPr/>
              </p:nvSpPr>
              <p:spPr>
                <a:xfrm>
                  <a:off x="437322" y="3150704"/>
                  <a:ext cx="3687417" cy="3399183"/>
                </a:xfrm>
                <a:prstGeom prst="rect">
                  <a:avLst/>
                </a:prstGeom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9" name="Равнобедренный треугольник 8">
                  <a:extLst>
                    <a:ext uri="{FF2B5EF4-FFF2-40B4-BE49-F238E27FC236}">
                      <a16:creationId xmlns:a16="http://schemas.microsoft.com/office/drawing/2014/main" id="{85950549-56D3-8A26-4B9C-66A4CE40B30E}"/>
                    </a:ext>
                  </a:extLst>
                </p:cNvPr>
                <p:cNvSpPr/>
                <p:nvPr/>
              </p:nvSpPr>
              <p:spPr>
                <a:xfrm>
                  <a:off x="437322" y="1003852"/>
                  <a:ext cx="3687417" cy="2057399"/>
                </a:xfrm>
                <a:prstGeom prst="triangl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F4B0F20-2B70-2ADA-CC60-0036C47DE071}"/>
                  </a:ext>
                </a:extLst>
              </p:cNvPr>
              <p:cNvSpPr/>
              <p:nvPr/>
            </p:nvSpPr>
            <p:spPr>
              <a:xfrm>
                <a:off x="824948" y="3985591"/>
                <a:ext cx="2981739" cy="186855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/>
                  <a:t>ЛИСА </a:t>
                </a:r>
                <a:endParaRPr lang="en-US" sz="3600" dirty="0"/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6DEB61D8-8F85-A756-72C9-8BA1ECBDDD08}"/>
                </a:ext>
              </a:extLst>
            </p:cNvPr>
            <p:cNvGrpSpPr/>
            <p:nvPr/>
          </p:nvGrpSpPr>
          <p:grpSpPr>
            <a:xfrm>
              <a:off x="4379845" y="1003851"/>
              <a:ext cx="3687418" cy="5546034"/>
              <a:chOff x="4379845" y="1003851"/>
              <a:chExt cx="3687418" cy="5546034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5B147EA8-BFA3-266E-029E-D3BEAAC33B1D}"/>
                  </a:ext>
                </a:extLst>
              </p:cNvPr>
              <p:cNvGrpSpPr/>
              <p:nvPr/>
            </p:nvGrpSpPr>
            <p:grpSpPr>
              <a:xfrm>
                <a:off x="4379845" y="1003851"/>
                <a:ext cx="3687418" cy="5546034"/>
                <a:chOff x="4379845" y="1003851"/>
                <a:chExt cx="3687418" cy="5546034"/>
              </a:xfrm>
            </p:grpSpPr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53687D97-E381-1EBE-78DE-5611572F1DDB}"/>
                    </a:ext>
                  </a:extLst>
                </p:cNvPr>
                <p:cNvSpPr/>
                <p:nvPr/>
              </p:nvSpPr>
              <p:spPr>
                <a:xfrm>
                  <a:off x="4379846" y="3150702"/>
                  <a:ext cx="3687417" cy="3399183"/>
                </a:xfrm>
                <a:prstGeom prst="rect">
                  <a:avLst/>
                </a:prstGeom>
                <a:ln w="762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0" name="Равнобедренный треугольник 9">
                  <a:extLst>
                    <a:ext uri="{FF2B5EF4-FFF2-40B4-BE49-F238E27FC236}">
                      <a16:creationId xmlns:a16="http://schemas.microsoft.com/office/drawing/2014/main" id="{C3B7B6CE-1D0A-FE73-10AE-8C133B87AD4D}"/>
                    </a:ext>
                  </a:extLst>
                </p:cNvPr>
                <p:cNvSpPr/>
                <p:nvPr/>
              </p:nvSpPr>
              <p:spPr>
                <a:xfrm>
                  <a:off x="4379845" y="1003851"/>
                  <a:ext cx="3687417" cy="2057399"/>
                </a:xfrm>
                <a:prstGeom prst="triangl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9FD0701-ECB2-7618-8B97-69362D8F27B5}"/>
                  </a:ext>
                </a:extLst>
              </p:cNvPr>
              <p:cNvSpPr/>
              <p:nvPr/>
            </p:nvSpPr>
            <p:spPr>
              <a:xfrm>
                <a:off x="4737238" y="3985591"/>
                <a:ext cx="2981739" cy="1868557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/>
                  <a:t>МОРЕ</a:t>
                </a:r>
                <a:endParaRPr lang="en-US" sz="3600" dirty="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88B3C28-F30A-F827-A7E5-817367A37BF0}"/>
                </a:ext>
              </a:extLst>
            </p:cNvPr>
            <p:cNvGrpSpPr/>
            <p:nvPr/>
          </p:nvGrpSpPr>
          <p:grpSpPr>
            <a:xfrm>
              <a:off x="8331476" y="1003850"/>
              <a:ext cx="3687417" cy="5546036"/>
              <a:chOff x="8331476" y="1003850"/>
              <a:chExt cx="3687417" cy="5546036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933A7EB-7B7A-AB28-B169-6A41B9820081}"/>
                  </a:ext>
                </a:extLst>
              </p:cNvPr>
              <p:cNvSpPr/>
              <p:nvPr/>
            </p:nvSpPr>
            <p:spPr>
              <a:xfrm>
                <a:off x="8331476" y="3150703"/>
                <a:ext cx="3687417" cy="3399183"/>
              </a:xfrm>
              <a:prstGeom prst="rect">
                <a:avLst/>
              </a:prstGeom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1" name="Равнобедренный треугольник 10">
                <a:extLst>
                  <a:ext uri="{FF2B5EF4-FFF2-40B4-BE49-F238E27FC236}">
                    <a16:creationId xmlns:a16="http://schemas.microsoft.com/office/drawing/2014/main" id="{AE569DD3-1976-7E90-0A70-564DE7E25182}"/>
                  </a:ext>
                </a:extLst>
              </p:cNvPr>
              <p:cNvSpPr/>
              <p:nvPr/>
            </p:nvSpPr>
            <p:spPr>
              <a:xfrm>
                <a:off x="8331476" y="1003850"/>
                <a:ext cx="3687417" cy="2057399"/>
              </a:xfrm>
              <a:prstGeom prst="triangl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9D4BF533-09D9-CC35-CC83-8CCC232031FD}"/>
                  </a:ext>
                </a:extLst>
              </p:cNvPr>
              <p:cNvSpPr/>
              <p:nvPr/>
            </p:nvSpPr>
            <p:spPr>
              <a:xfrm>
                <a:off x="8684314" y="3985590"/>
                <a:ext cx="2981739" cy="1868557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/>
                  <a:t>ВОДА</a:t>
                </a:r>
                <a:endParaRPr lang="en-US" sz="3600" dirty="0"/>
              </a:p>
            </p:txBody>
          </p:sp>
        </p:grp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D0C52C5-19D3-7178-3330-A39F98BE37C3}"/>
              </a:ext>
            </a:extLst>
          </p:cNvPr>
          <p:cNvSpPr/>
          <p:nvPr/>
        </p:nvSpPr>
        <p:spPr>
          <a:xfrm>
            <a:off x="129514" y="3641311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ВОДИЧКА</a:t>
            </a:r>
            <a:endParaRPr lang="en-US" sz="32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3C9D59-3F68-7F81-28B3-13DA71947C88}"/>
              </a:ext>
            </a:extLst>
          </p:cNvPr>
          <p:cNvSpPr/>
          <p:nvPr/>
        </p:nvSpPr>
        <p:spPr>
          <a:xfrm>
            <a:off x="1148059" y="4769125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ЛИСОНЬКА</a:t>
            </a:r>
            <a:endParaRPr lang="en-US" sz="32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2B8A344-17C2-D821-0447-2B8E1A2EBCDE}"/>
              </a:ext>
            </a:extLst>
          </p:cNvPr>
          <p:cNvSpPr/>
          <p:nvPr/>
        </p:nvSpPr>
        <p:spPr>
          <a:xfrm>
            <a:off x="9559851" y="4115350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ЛИСИЙ</a:t>
            </a:r>
            <a:endParaRPr lang="en-US" sz="32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D80F340-2736-6B2E-AF57-076C42984B79}"/>
              </a:ext>
            </a:extLst>
          </p:cNvPr>
          <p:cNvSpPr/>
          <p:nvPr/>
        </p:nvSpPr>
        <p:spPr>
          <a:xfrm>
            <a:off x="8652564" y="5365471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МОРЯК</a:t>
            </a:r>
            <a:endParaRPr lang="en-US" sz="32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ADD6FEC-25A2-05D8-3F3B-D5619E35359A}"/>
              </a:ext>
            </a:extLst>
          </p:cNvPr>
          <p:cNvSpPr/>
          <p:nvPr/>
        </p:nvSpPr>
        <p:spPr>
          <a:xfrm>
            <a:off x="5650762" y="5844485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МОРСКОЙ</a:t>
            </a:r>
            <a:endParaRPr lang="en-US" sz="32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C3A649A-C324-77BC-54FB-BCAF0A389597}"/>
              </a:ext>
            </a:extLst>
          </p:cNvPr>
          <p:cNvSpPr/>
          <p:nvPr/>
        </p:nvSpPr>
        <p:spPr>
          <a:xfrm>
            <a:off x="6596149" y="3584436"/>
            <a:ext cx="2464169" cy="897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ВОДНЫЙ</a:t>
            </a:r>
            <a:endParaRPr lang="en-US" sz="3200" b="1" dirty="0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0ACA48D5-A997-7B1D-1B0B-170088D35619}"/>
              </a:ext>
            </a:extLst>
          </p:cNvPr>
          <p:cNvSpPr/>
          <p:nvPr/>
        </p:nvSpPr>
        <p:spPr>
          <a:xfrm>
            <a:off x="2425149" y="2210623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878DFA6F-3533-C63E-5424-B36FE38DA178}"/>
              </a:ext>
            </a:extLst>
          </p:cNvPr>
          <p:cNvSpPr/>
          <p:nvPr/>
        </p:nvSpPr>
        <p:spPr>
          <a:xfrm>
            <a:off x="5381367" y="2178870"/>
            <a:ext cx="858490" cy="357808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0CF177BE-C737-9B29-8902-6692D86656D1}"/>
              </a:ext>
            </a:extLst>
          </p:cNvPr>
          <p:cNvSpPr/>
          <p:nvPr/>
        </p:nvSpPr>
        <p:spPr>
          <a:xfrm>
            <a:off x="8378686" y="2233990"/>
            <a:ext cx="930965" cy="326054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B4B5858-F256-D3A6-992C-E489E3F428BD}"/>
              </a:ext>
            </a:extLst>
          </p:cNvPr>
          <p:cNvSpPr/>
          <p:nvPr/>
        </p:nvSpPr>
        <p:spPr>
          <a:xfrm>
            <a:off x="2544418" y="695739"/>
            <a:ext cx="844825" cy="676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7563A2B-334F-212D-A11D-59E29D47E9D9}"/>
              </a:ext>
            </a:extLst>
          </p:cNvPr>
          <p:cNvSpPr/>
          <p:nvPr/>
        </p:nvSpPr>
        <p:spPr>
          <a:xfrm>
            <a:off x="5541067" y="719481"/>
            <a:ext cx="844825" cy="676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BCB4CE5-D973-05D5-454A-633F7BC32895}"/>
              </a:ext>
            </a:extLst>
          </p:cNvPr>
          <p:cNvSpPr/>
          <p:nvPr/>
        </p:nvSpPr>
        <p:spPr>
          <a:xfrm>
            <a:off x="8534548" y="708167"/>
            <a:ext cx="844825" cy="6769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9428FFA5-1358-1EFD-934C-7180EAF2D322}"/>
              </a:ext>
            </a:extLst>
          </p:cNvPr>
          <p:cNvSpPr/>
          <p:nvPr/>
        </p:nvSpPr>
        <p:spPr>
          <a:xfrm>
            <a:off x="465856" y="3742561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Дуга 33">
            <a:extLst>
              <a:ext uri="{FF2B5EF4-FFF2-40B4-BE49-F238E27FC236}">
                <a16:creationId xmlns:a16="http://schemas.microsoft.com/office/drawing/2014/main" id="{C75DA1E4-A5A2-ECBE-D4E7-649E78D62729}"/>
              </a:ext>
            </a:extLst>
          </p:cNvPr>
          <p:cNvSpPr/>
          <p:nvPr/>
        </p:nvSpPr>
        <p:spPr>
          <a:xfrm>
            <a:off x="6961204" y="3759088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Дуга 34">
            <a:extLst>
              <a:ext uri="{FF2B5EF4-FFF2-40B4-BE49-F238E27FC236}">
                <a16:creationId xmlns:a16="http://schemas.microsoft.com/office/drawing/2014/main" id="{4F620365-B97B-9392-5CEA-0B964EC06FF7}"/>
              </a:ext>
            </a:extLst>
          </p:cNvPr>
          <p:cNvSpPr/>
          <p:nvPr/>
        </p:nvSpPr>
        <p:spPr>
          <a:xfrm>
            <a:off x="10112018" y="4279861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Дуга 35">
            <a:extLst>
              <a:ext uri="{FF2B5EF4-FFF2-40B4-BE49-F238E27FC236}">
                <a16:creationId xmlns:a16="http://schemas.microsoft.com/office/drawing/2014/main" id="{10010135-A98F-DCFB-5FBF-7931B8F78C7E}"/>
              </a:ext>
            </a:extLst>
          </p:cNvPr>
          <p:cNvSpPr/>
          <p:nvPr/>
        </p:nvSpPr>
        <p:spPr>
          <a:xfrm>
            <a:off x="1362586" y="4934464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5A8DB7B-5F33-313C-4EDF-08F93768E075}"/>
              </a:ext>
            </a:extLst>
          </p:cNvPr>
          <p:cNvGrpSpPr/>
          <p:nvPr/>
        </p:nvGrpSpPr>
        <p:grpSpPr>
          <a:xfrm>
            <a:off x="2588560" y="3568422"/>
            <a:ext cx="4988738" cy="3219174"/>
            <a:chOff x="2588560" y="3568422"/>
            <a:chExt cx="4988738" cy="3219174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C9FF941-4FD3-1634-B76B-3EB3DA46823D}"/>
                </a:ext>
              </a:extLst>
            </p:cNvPr>
            <p:cNvSpPr/>
            <p:nvPr/>
          </p:nvSpPr>
          <p:spPr>
            <a:xfrm>
              <a:off x="5113129" y="4671942"/>
              <a:ext cx="2464169" cy="8978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/>
                <a:t>ЛИСТ</a:t>
              </a:r>
              <a:endParaRPr lang="en-US" sz="3200" b="1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3C6DDEA-77D1-A578-97AF-9D52011634E7}"/>
                </a:ext>
              </a:extLst>
            </p:cNvPr>
            <p:cNvSpPr/>
            <p:nvPr/>
          </p:nvSpPr>
          <p:spPr>
            <a:xfrm>
              <a:off x="2588560" y="5889762"/>
              <a:ext cx="2464169" cy="8978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/>
                <a:t>МОРОЗ</a:t>
              </a:r>
              <a:endParaRPr lang="en-US" sz="3200" b="1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46E19E3-2814-53C4-AF7D-46FC22543ACA}"/>
                </a:ext>
              </a:extLst>
            </p:cNvPr>
            <p:cNvSpPr/>
            <p:nvPr/>
          </p:nvSpPr>
          <p:spPr>
            <a:xfrm>
              <a:off x="3547841" y="3568422"/>
              <a:ext cx="2464169" cy="8978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/>
                <a:t>ВОДИТЕЛЬ</a:t>
              </a:r>
              <a:endParaRPr lang="en-US" sz="3200" b="1" dirty="0"/>
            </a:p>
          </p:txBody>
        </p:sp>
        <p:sp>
          <p:nvSpPr>
            <p:cNvPr id="33" name="Дуга 32">
              <a:extLst>
                <a:ext uri="{FF2B5EF4-FFF2-40B4-BE49-F238E27FC236}">
                  <a16:creationId xmlns:a16="http://schemas.microsoft.com/office/drawing/2014/main" id="{091A5832-7ACD-CF5F-8E6C-18B4906E8EBC}"/>
                </a:ext>
              </a:extLst>
            </p:cNvPr>
            <p:cNvSpPr/>
            <p:nvPr/>
          </p:nvSpPr>
          <p:spPr>
            <a:xfrm>
              <a:off x="3769968" y="3726272"/>
              <a:ext cx="824948" cy="372789"/>
            </a:xfrm>
            <a:prstGeom prst="arc">
              <a:avLst>
                <a:gd name="adj1" fmla="val 11055230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Дуга 36">
              <a:extLst>
                <a:ext uri="{FF2B5EF4-FFF2-40B4-BE49-F238E27FC236}">
                  <a16:creationId xmlns:a16="http://schemas.microsoft.com/office/drawing/2014/main" id="{7DC110A2-58A8-3C51-FC5C-26B771F7C7FD}"/>
                </a:ext>
              </a:extLst>
            </p:cNvPr>
            <p:cNvSpPr/>
            <p:nvPr/>
          </p:nvSpPr>
          <p:spPr>
            <a:xfrm>
              <a:off x="5960000" y="4809600"/>
              <a:ext cx="824948" cy="372789"/>
            </a:xfrm>
            <a:prstGeom prst="arc">
              <a:avLst>
                <a:gd name="adj1" fmla="val 11055230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Дуга 37">
              <a:extLst>
                <a:ext uri="{FF2B5EF4-FFF2-40B4-BE49-F238E27FC236}">
                  <a16:creationId xmlns:a16="http://schemas.microsoft.com/office/drawing/2014/main" id="{C5CC4061-9620-3785-B5C7-C78CCF49E600}"/>
                </a:ext>
              </a:extLst>
            </p:cNvPr>
            <p:cNvSpPr/>
            <p:nvPr/>
          </p:nvSpPr>
          <p:spPr>
            <a:xfrm>
              <a:off x="3135366" y="5996294"/>
              <a:ext cx="1327303" cy="414445"/>
            </a:xfrm>
            <a:prstGeom prst="arc">
              <a:avLst>
                <a:gd name="adj1" fmla="val 11055230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9" name="Дуга 38">
            <a:extLst>
              <a:ext uri="{FF2B5EF4-FFF2-40B4-BE49-F238E27FC236}">
                <a16:creationId xmlns:a16="http://schemas.microsoft.com/office/drawing/2014/main" id="{495409EC-C7B5-C21E-FA5B-1F484582C338}"/>
              </a:ext>
            </a:extLst>
          </p:cNvPr>
          <p:cNvSpPr/>
          <p:nvPr/>
        </p:nvSpPr>
        <p:spPr>
          <a:xfrm>
            <a:off x="5973418" y="6024933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Дуга 39">
            <a:extLst>
              <a:ext uri="{FF2B5EF4-FFF2-40B4-BE49-F238E27FC236}">
                <a16:creationId xmlns:a16="http://schemas.microsoft.com/office/drawing/2014/main" id="{9839825E-347C-4C58-A5B6-CF5A80D3646B}"/>
              </a:ext>
            </a:extLst>
          </p:cNvPr>
          <p:cNvSpPr/>
          <p:nvPr/>
        </p:nvSpPr>
        <p:spPr>
          <a:xfrm>
            <a:off x="9190197" y="5513140"/>
            <a:ext cx="824948" cy="372789"/>
          </a:xfrm>
          <a:prstGeom prst="arc">
            <a:avLst>
              <a:gd name="adj1" fmla="val 11055230"/>
              <a:gd name="adj2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D2994A-4292-C3B7-E194-4F68B5684F5A}"/>
              </a:ext>
            </a:extLst>
          </p:cNvPr>
          <p:cNvSpPr txBox="1"/>
          <p:nvPr/>
        </p:nvSpPr>
        <p:spPr>
          <a:xfrm>
            <a:off x="981488" y="5744818"/>
            <a:ext cx="1053796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72410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ru-RU" sz="5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5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learningapps</a:t>
            </a:r>
            <a:r>
              <a:rPr lang="ru-RU" sz="5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5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org</a:t>
            </a:r>
            <a:r>
              <a:rPr lang="ru-RU" sz="5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/9614918</a:t>
            </a:r>
            <a:r>
              <a:rPr lang="ru-RU" sz="5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54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3E59E44-E671-CF5D-0555-97D0D785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96" y="1845366"/>
            <a:ext cx="3899452" cy="38994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85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1635A5-7A1D-84F0-5029-278F30AD0CFA}"/>
              </a:ext>
            </a:extLst>
          </p:cNvPr>
          <p:cNvSpPr/>
          <p:nvPr/>
        </p:nvSpPr>
        <p:spPr>
          <a:xfrm>
            <a:off x="1958009" y="2842591"/>
            <a:ext cx="12192000" cy="15902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</a:t>
            </a:r>
            <a:r>
              <a:rPr lang="ru-RU" sz="8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АБОТА ПО УЧЕБНИКУ</a:t>
            </a:r>
            <a:endParaRPr lang="en-US" sz="8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687" y="2963333"/>
            <a:ext cx="6207913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ЯГ..ДА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670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53CE9325-E83C-4C8C-81D4-5A79001B7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8CE331AE-94E0-4A28-B3A1-9B79B810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AutoShape 2" descr="https://flyclipart.com/thumb2/pictures-of-thumbs-up-thumbs-down-png-410168.png">
            <a:extLst>
              <a:ext uri="{FF2B5EF4-FFF2-40B4-BE49-F238E27FC236}">
                <a16:creationId xmlns:a16="http://schemas.microsoft.com/office/drawing/2014/main" id="{355BF221-E930-41C3-80B6-331F2B78DB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DBA26D-0A7B-41E4-AA4C-6218401B4088}"/>
              </a:ext>
            </a:extLst>
          </p:cNvPr>
          <p:cNvSpPr/>
          <p:nvPr/>
        </p:nvSpPr>
        <p:spPr>
          <a:xfrm>
            <a:off x="435972" y="649249"/>
            <a:ext cx="2791642" cy="1758045"/>
          </a:xfrm>
          <a:prstGeom prst="rect">
            <a:avLst/>
          </a:prstGeom>
          <a:solidFill>
            <a:srgbClr val="3B9A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ea typeface="Courier New" panose="02070309020205020404" pitchFamily="49" charset="0"/>
                <a:cs typeface="Times New Roman" panose="02020603050405020304" pitchFamily="18" charset="0"/>
              </a:rPr>
              <a:t>Мне было интересно и все понятно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CF8596-F13A-49BC-BBB3-80064C2D754A}"/>
              </a:ext>
            </a:extLst>
          </p:cNvPr>
          <p:cNvSpPr/>
          <p:nvPr/>
        </p:nvSpPr>
        <p:spPr>
          <a:xfrm>
            <a:off x="8637813" y="3984699"/>
            <a:ext cx="3554186" cy="2045303"/>
          </a:xfrm>
          <a:prstGeom prst="rect">
            <a:avLst/>
          </a:prstGeom>
          <a:solidFill>
            <a:srgbClr val="FF555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a typeface="Courier New" panose="02070309020205020404" pitchFamily="49" charset="0"/>
                <a:cs typeface="Times New Roman" panose="02020603050405020304" pitchFamily="18" charset="0"/>
              </a:rPr>
              <a:t>Я не доволен своей работой на уроке, и мне предстоит еще подучить материал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41EF52-C973-4358-B0F1-64B94B96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91097" l="6310" r="94048">
                        <a14:foregroundMark x1="25238" y1="45756" x2="12262" y2="63768"/>
                        <a14:foregroundMark x1="12262" y1="63768" x2="12024" y2="64389"/>
                        <a14:foregroundMark x1="6310" y1="56936" x2="6310" y2="66460"/>
                        <a14:foregroundMark x1="72024" y1="32919" x2="78571" y2="38509"/>
                        <a14:foregroundMark x1="78571" y1="38509" x2="73571" y2="49689"/>
                        <a14:foregroundMark x1="22024" y1="90476" x2="32738" y2="91304"/>
                        <a14:foregroundMark x1="36190" y1="7660" x2="37738" y2="14493"/>
                        <a14:foregroundMark x1="70476" y1="14907" x2="67024" y2="24845"/>
                        <a14:foregroundMark x1="67024" y1="24845" x2="65833" y2="34161"/>
                        <a14:foregroundMark x1="89762" y1="24431" x2="94048" y2="31677"/>
                        <a14:foregroundMark x1="94048" y1="31677" x2="91905" y2="47205"/>
                        <a14:foregroundMark x1="60714" y1="90269" x2="63333" y2="89855"/>
                        <a14:foregroundMark x1="60119" y1="91097" x2="64048" y2="89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678" y="667090"/>
            <a:ext cx="9606643" cy="5523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73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687" y="2963333"/>
            <a:ext cx="6207913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ЯГОДА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DAE6AF-96EE-972E-CB36-70ABCCCC105F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687" y="2963333"/>
            <a:ext cx="7016805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Б..РЕЗА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46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687" y="2963333"/>
            <a:ext cx="7016805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БЕРЕЗА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9E0B8C-1D13-DA84-5BE6-33FBAF6EA32E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7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352" y="3850675"/>
            <a:ext cx="10721573" cy="3547687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ВЕТ..Р</a:t>
            </a:r>
            <a:br>
              <a:rPr lang="ru-RU" sz="16600" dirty="0"/>
            </a:b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43263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352" y="3938599"/>
            <a:ext cx="10721573" cy="3547687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ВЕТЕР</a:t>
            </a:r>
            <a:br>
              <a:rPr lang="ru-RU" sz="16600" dirty="0"/>
            </a:br>
            <a:endParaRPr lang="ru-RU" sz="16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D291BB-7A20-1FDF-FE36-CB9A2CAE456D}"/>
              </a:ext>
            </a:extLst>
          </p:cNvPr>
          <p:cNvSpPr/>
          <p:nvPr/>
        </p:nvSpPr>
        <p:spPr>
          <a:xfrm>
            <a:off x="9442174" y="5148470"/>
            <a:ext cx="2555098" cy="131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1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09" y="4506456"/>
            <a:ext cx="12455768" cy="2818015"/>
          </a:xfrm>
        </p:spPr>
        <p:txBody>
          <a:bodyPr>
            <a:noAutofit/>
          </a:bodyPr>
          <a:lstStyle/>
          <a:p>
            <a:r>
              <a:rPr lang="ru-RU" sz="1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РОД..НА</a:t>
            </a:r>
            <a:br>
              <a:rPr lang="ru-RU" sz="16600" dirty="0"/>
            </a:b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415674434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724108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288</TotalTime>
  <Words>214</Words>
  <Application>Microsoft Office PowerPoint</Application>
  <PresentationFormat>Широкоэкранный</PresentationFormat>
  <Paragraphs>84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Gabriola</vt:lpstr>
      <vt:lpstr>Ретро</vt:lpstr>
      <vt:lpstr>С..НТЯБРЬ </vt:lpstr>
      <vt:lpstr>СЕНТЯБРЬ </vt:lpstr>
      <vt:lpstr>ЯГ..ДА </vt:lpstr>
      <vt:lpstr>ЯГОДА </vt:lpstr>
      <vt:lpstr>Б..РЕЗА </vt:lpstr>
      <vt:lpstr>БЕРЕЗА </vt:lpstr>
      <vt:lpstr>ВЕТ..Р </vt:lpstr>
      <vt:lpstr>ВЕТЕР </vt:lpstr>
      <vt:lpstr>РОД..НА </vt:lpstr>
      <vt:lpstr>РОДИНА </vt:lpstr>
      <vt:lpstr>Р..СУНОК </vt:lpstr>
      <vt:lpstr>РИСУНОК </vt:lpstr>
      <vt:lpstr>ЯБЛ..НЯ </vt:lpstr>
      <vt:lpstr>ЯБЛОНЯ </vt:lpstr>
      <vt:lpstr>ВЕТ..РОЧЕК </vt:lpstr>
      <vt:lpstr>ВЕТЕРОЧЕК </vt:lpstr>
      <vt:lpstr>ЯБЛ..КО </vt:lpstr>
      <vt:lpstr>ЯБЛОКО </vt:lpstr>
      <vt:lpstr>Презентация PowerPoint</vt:lpstr>
      <vt:lpstr>Корень Однокоренные слова</vt:lpstr>
      <vt:lpstr>Вопросы урока:</vt:lpstr>
      <vt:lpstr>ДВОР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Члены предложения</dc:title>
  <dc:creator>Господин</dc:creator>
  <cp:lastModifiedBy>afonya sais</cp:lastModifiedBy>
  <cp:revision>24</cp:revision>
  <dcterms:created xsi:type="dcterms:W3CDTF">2022-09-25T04:21:28Z</dcterms:created>
  <dcterms:modified xsi:type="dcterms:W3CDTF">2023-10-20T02:05:16Z</dcterms:modified>
</cp:coreProperties>
</file>